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1" r:id="rId6"/>
    <p:sldId id="276" r:id="rId7"/>
    <p:sldId id="262" r:id="rId8"/>
    <p:sldId id="263" r:id="rId9"/>
    <p:sldId id="265" r:id="rId10"/>
    <p:sldId id="269" r:id="rId11"/>
    <p:sldId id="273" r:id="rId12"/>
    <p:sldId id="266" r:id="rId13"/>
    <p:sldId id="264" r:id="rId14"/>
    <p:sldId id="267" r:id="rId15"/>
    <p:sldId id="268" r:id="rId16"/>
    <p:sldId id="274" r:id="rId17"/>
    <p:sldId id="270" r:id="rId18"/>
    <p:sldId id="275" r:id="rId19"/>
    <p:sldId id="27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701"/>
    <a:srgbClr val="C414C8"/>
    <a:srgbClr val="22B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87" d="100"/>
          <a:sy n="87" d="100"/>
        </p:scale>
        <p:origin x="50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611FA-EC0E-4C32-A669-3EF9B5BA6C44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702D6-756C-40C4-99BB-5D88CCA68E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4225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3744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1393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4933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0035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36791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546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02089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3830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12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6860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530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868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069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511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0571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3608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097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F7EFFB0-4510-49E0-B08E-D294F4B43BAC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D5DE23A-0ED0-43B4-909A-49E0249CB3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8009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pixnio.com/it/paesaggi/montagna/natura-legno-albero-verde-ramo-deserto-paesaggio-collina-montagna-foresta" TargetMode="External"/><Relationship Id="rId13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9.jpg"/><Relationship Id="rId12" Type="http://schemas.openxmlformats.org/officeDocument/2006/relationships/hyperlink" Target="https://pxhere.com/en/photo/1027118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xhere.com/en/photo/693790" TargetMode="External"/><Relationship Id="rId11" Type="http://schemas.openxmlformats.org/officeDocument/2006/relationships/image" Target="../media/image11.jpg"/><Relationship Id="rId5" Type="http://schemas.openxmlformats.org/officeDocument/2006/relationships/image" Target="../media/image8.jpg"/><Relationship Id="rId10" Type="http://schemas.openxmlformats.org/officeDocument/2006/relationships/hyperlink" Target="https://pxhere.com/en/photo/562806" TargetMode="External"/><Relationship Id="rId4" Type="http://schemas.openxmlformats.org/officeDocument/2006/relationships/hyperlink" Target="https://pxhere.com/en/photo/1415004" TargetMode="External"/><Relationship Id="rId9" Type="http://schemas.openxmlformats.org/officeDocument/2006/relationships/image" Target="../media/image10.jpg"/><Relationship Id="rId14" Type="http://schemas.openxmlformats.org/officeDocument/2006/relationships/hyperlink" Target="https://pxhere.com/en/photo/591173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0.wdp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2.wdp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7" Type="http://schemas.microsoft.com/office/2007/relationships/hdphoto" Target="../media/hdphoto15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microsoft.com/office/2007/relationships/hdphoto" Target="../media/hdphoto14.wdp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1.wdp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3.wdp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5.wd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ritraOfficial/Forest-Cover-Prediction-ml-app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xhere.com/en/photo/530679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pxhere.com/en/photo/1415004" TargetMode="Externa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wallpaperflare.com/seoul-south-korea-apgujeong-dong-street-busy-city-architecture-wallpaper-evtis/download/1920x108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microsoft.com/office/2007/relationships/hdphoto" Target="../media/hdphoto5.wdp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8.wdp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E1897-5A81-6308-CB04-C50444614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4936" y="1839232"/>
            <a:ext cx="5056484" cy="1828801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Forest Cover Type Prediction Using Machine Learning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9E1918-DB7F-4426-9851-FBD24ADE6C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8460" y="3835234"/>
            <a:ext cx="6524710" cy="508812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rgbClr val="FFC000"/>
                </a:solidFill>
                <a:latin typeface="Bookman Old Style" panose="02050604050505020204" pitchFamily="18" charset="0"/>
              </a:rPr>
              <a:t>Presented by – Aritra Mukherjee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C5C6EE-7E59-2FCB-697E-BA4BD0B6BD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21375941">
            <a:off x="7470128" y="656500"/>
            <a:ext cx="3799075" cy="524149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4168A75-AFCB-690F-1282-36CAD09EC32D}"/>
              </a:ext>
            </a:extLst>
          </p:cNvPr>
          <p:cNvSpPr/>
          <p:nvPr/>
        </p:nvSpPr>
        <p:spPr>
          <a:xfrm>
            <a:off x="1104303" y="4651263"/>
            <a:ext cx="422452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IN" sz="2000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Machine Learning Intern </a:t>
            </a:r>
          </a:p>
          <a:p>
            <a:r>
              <a:rPr lang="en-IN" sz="2000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At - Unified Mentor </a:t>
            </a:r>
            <a:r>
              <a:rPr lang="en-IN" sz="2000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Pvt.</a:t>
            </a:r>
            <a:r>
              <a:rPr lang="en-IN" sz="2000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 Limited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818654-2D03-4B54-48DF-986BD73A5073}"/>
              </a:ext>
            </a:extLst>
          </p:cNvPr>
          <p:cNvSpPr txBox="1"/>
          <p:nvPr/>
        </p:nvSpPr>
        <p:spPr>
          <a:xfrm>
            <a:off x="1165160" y="4281931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ID: UMIP270247 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EDA1D8B-138E-B74A-1150-AA63CBCB93D5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C2116E-9031-3524-FA42-D85D734E2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484024" y="4048155"/>
            <a:ext cx="2566559" cy="19890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91785A-A85E-FD85-3D3D-C160DAB235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372599" y="4110839"/>
            <a:ext cx="2089637" cy="18063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D612A9-4E5E-CA0C-56EB-E9ED15FDE1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151199" y="2273236"/>
            <a:ext cx="2214210" cy="20708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40FEE6-8F55-4509-BCC0-E2F7519965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379338" y="2337420"/>
            <a:ext cx="1993262" cy="18987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5E6EB6-D0A6-84CA-7DB0-8326CB03616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7303471" y="674456"/>
            <a:ext cx="2252938" cy="18188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A011FEA-803F-F72E-2FD1-A1A1F7E0BB7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9176444" y="577022"/>
            <a:ext cx="2099276" cy="17603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55321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0EF9C-7748-FAC1-AC52-54BE01908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7A4E15-0D17-5B55-34E7-551C006656D8}"/>
              </a:ext>
            </a:extLst>
          </p:cNvPr>
          <p:cNvSpPr/>
          <p:nvPr/>
        </p:nvSpPr>
        <p:spPr>
          <a:xfrm>
            <a:off x="5614416" y="153797"/>
            <a:ext cx="6147175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Visualization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736F98-FC85-EE10-72C4-8EC715D705F4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5E909-8B32-3F9B-E45F-FB85020B1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36074" y="2579773"/>
            <a:ext cx="8125517" cy="40320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9039A-39DA-8ADF-80F2-3318BAB083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1035" y="979408"/>
            <a:ext cx="8268854" cy="1438476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A2690E-7A87-3479-17A5-698E82BC0D86}"/>
              </a:ext>
            </a:extLst>
          </p:cNvPr>
          <p:cNvSpPr txBox="1"/>
          <p:nvPr/>
        </p:nvSpPr>
        <p:spPr>
          <a:xfrm>
            <a:off x="683603" y="522104"/>
            <a:ext cx="6097464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425"/>
              </a:lnSpc>
              <a:buFont typeface="Courier New" panose="02070309020205020404" pitchFamily="49" charset="0"/>
              <a:buChar char="o"/>
            </a:pP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Checks how Elevation relates to Cover Type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4AE293B5-A713-07D7-303A-2DD05C99D821}"/>
              </a:ext>
            </a:extLst>
          </p:cNvPr>
          <p:cNvCxnSpPr>
            <a:stCxn id="6" idx="1"/>
          </p:cNvCxnSpPr>
          <p:nvPr/>
        </p:nvCxnSpPr>
        <p:spPr>
          <a:xfrm rot="10800000">
            <a:off x="2400300" y="2417884"/>
            <a:ext cx="1235774" cy="2177892"/>
          </a:xfrm>
          <a:prstGeom prst="curvedConnector2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481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A05347-211B-1FA1-D86C-FA4BA97E1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67EC3A-1C91-8532-728C-305E1D3B795C}"/>
              </a:ext>
            </a:extLst>
          </p:cNvPr>
          <p:cNvSpPr/>
          <p:nvPr/>
        </p:nvSpPr>
        <p:spPr>
          <a:xfrm>
            <a:off x="5614416" y="153797"/>
            <a:ext cx="6147175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Visualization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559EF8-524E-3747-9A9B-1B8BB1CCFE56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7F33B-D694-BBB6-4261-F8A2AF51D08A}"/>
              </a:ext>
            </a:extLst>
          </p:cNvPr>
          <p:cNvSpPr txBox="1"/>
          <p:nvPr/>
        </p:nvSpPr>
        <p:spPr>
          <a:xfrm>
            <a:off x="683602" y="522104"/>
            <a:ext cx="7651505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425"/>
              </a:lnSpc>
              <a:buFont typeface="Courier New" panose="02070309020205020404" pitchFamily="49" charset="0"/>
              <a:buChar char="o"/>
            </a:pP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Check distribution of wilderness areas per cover type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F744A83B-32A2-60B7-3605-1E2420B6256E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>
            <a:off x="2884608" y="3263754"/>
            <a:ext cx="2945425" cy="1252831"/>
          </a:xfrm>
          <a:prstGeom prst="curvedConnector3">
            <a:avLst>
              <a:gd name="adj1" fmla="val 100149"/>
            </a:avLst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81FB0B6B-0BFC-073E-E4A3-EED925E68E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30032" y="2278209"/>
            <a:ext cx="6000750" cy="44767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B66ECF-8EC9-B57F-8C54-F044374690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1218" y="1033591"/>
            <a:ext cx="5353087" cy="2308593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2781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4849E-8C25-D5C5-51BD-1F38B11F1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668D06-83A2-8A04-BDDB-F4AC880691DB}"/>
              </a:ext>
            </a:extLst>
          </p:cNvPr>
          <p:cNvSpPr/>
          <p:nvPr/>
        </p:nvSpPr>
        <p:spPr>
          <a:xfrm>
            <a:off x="6314986" y="286114"/>
            <a:ext cx="5627078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4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Data Preprocessing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B01D28-6BFB-2152-D258-844B6B6EA319}"/>
              </a:ext>
            </a:extLst>
          </p:cNvPr>
          <p:cNvSpPr/>
          <p:nvPr/>
        </p:nvSpPr>
        <p:spPr>
          <a:xfrm>
            <a:off x="595001" y="4949774"/>
            <a:ext cx="4068322" cy="49968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4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Save the Best Model</a:t>
            </a:r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6B8E1665-3069-7488-8BAA-EEBE4E34B689}"/>
              </a:ext>
            </a:extLst>
          </p:cNvPr>
          <p:cNvCxnSpPr>
            <a:cxnSpLocks/>
            <a:stCxn id="7" idx="2"/>
            <a:endCxn id="17" idx="2"/>
          </p:cNvCxnSpPr>
          <p:nvPr/>
        </p:nvCxnSpPr>
        <p:spPr>
          <a:xfrm rot="16200000" flipH="1">
            <a:off x="5340315" y="2738310"/>
            <a:ext cx="387890" cy="5810196"/>
          </a:xfrm>
          <a:prstGeom prst="curvedConnector3">
            <a:avLst>
              <a:gd name="adj1" fmla="val 158934"/>
            </a:avLst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34841E2-A18E-9D4A-93A5-C944007A2F70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6BA3A6-6D94-BA3A-2637-FA3166918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749" y="802207"/>
            <a:ext cx="7713146" cy="2089514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56B9CF-7565-2418-0D9B-37A9B4A274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84019" y="2479400"/>
            <a:ext cx="3820058" cy="8002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A059F810-7BCA-E399-E8B9-C0B6F8D5A4AC}"/>
              </a:ext>
            </a:extLst>
          </p:cNvPr>
          <p:cNvCxnSpPr>
            <a:stCxn id="5" idx="3"/>
            <a:endCxn id="8" idx="0"/>
          </p:cNvCxnSpPr>
          <p:nvPr/>
        </p:nvCxnSpPr>
        <p:spPr>
          <a:xfrm>
            <a:off x="8041895" y="1846964"/>
            <a:ext cx="2152153" cy="632436"/>
          </a:xfrm>
          <a:prstGeom prst="curvedConnector2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FEEB35C8-6279-8054-1C2F-87E9280D3C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4986" y="5265773"/>
            <a:ext cx="4248743" cy="57158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72525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B40169-BF8B-4D8A-21B3-D61296F2E73D}"/>
              </a:ext>
            </a:extLst>
          </p:cNvPr>
          <p:cNvSpPr/>
          <p:nvPr/>
        </p:nvSpPr>
        <p:spPr>
          <a:xfrm>
            <a:off x="8411778" y="237329"/>
            <a:ext cx="3657600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Visualization </a:t>
            </a:r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C81BC9A1-557B-F707-8762-E8843F179FCB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1991922" y="2941815"/>
            <a:ext cx="3591543" cy="1421830"/>
          </a:xfrm>
          <a:prstGeom prst="curved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BF3A44E4-48D0-AD07-1E9D-78322767CB53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6AEA-1F1C-2B30-0286-CD2ADF6E7247}"/>
              </a:ext>
            </a:extLst>
          </p:cNvPr>
          <p:cNvSpPr txBox="1"/>
          <p:nvPr/>
        </p:nvSpPr>
        <p:spPr>
          <a:xfrm>
            <a:off x="694592" y="1131704"/>
            <a:ext cx="6981092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425"/>
              </a:lnSpc>
              <a:buFont typeface="Courier New" panose="02070309020205020404" pitchFamily="49" charset="0"/>
              <a:buChar char="o"/>
            </a:pP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Visualize correlations between numerical features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AB5314-7EC0-ACAB-B4DA-8217B6004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b="69390"/>
          <a:stretch/>
        </p:blipFill>
        <p:spPr>
          <a:xfrm>
            <a:off x="216727" y="1523966"/>
            <a:ext cx="6216316" cy="419505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A642EC-27CE-4B8A-F15E-C26E777059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83465" y="2011680"/>
            <a:ext cx="5764239" cy="47039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A21946-829F-1699-9445-7203ADFAF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t="29381" r="18465"/>
          <a:stretch/>
        </p:blipFill>
        <p:spPr>
          <a:xfrm>
            <a:off x="216727" y="2011680"/>
            <a:ext cx="5068507" cy="967827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8210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1D576-6963-8865-24FA-6E63F60EF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52FD4D-ABC8-198D-C477-7B831D2DD8ED}"/>
              </a:ext>
            </a:extLst>
          </p:cNvPr>
          <p:cNvSpPr/>
          <p:nvPr/>
        </p:nvSpPr>
        <p:spPr>
          <a:xfrm>
            <a:off x="5614416" y="153797"/>
            <a:ext cx="6147175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Model Training and Tuning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FA2D9-9682-FEE6-668E-9544FFD656D6}"/>
              </a:ext>
            </a:extLst>
          </p:cNvPr>
          <p:cNvSpPr/>
          <p:nvPr/>
        </p:nvSpPr>
        <p:spPr>
          <a:xfrm>
            <a:off x="605648" y="5265576"/>
            <a:ext cx="4514992" cy="71459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Accuracy – 87%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7A87F3-9C43-7D89-9A22-2B58EF0CAE56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9CCDA4-054D-AE4E-E092-3C4308377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0025" y="1079485"/>
            <a:ext cx="7268589" cy="1114581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A476FF-554A-8418-D611-B28AEA1335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78788" y="2471429"/>
            <a:ext cx="5658640" cy="3801005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D245644A-D67D-EEFB-7182-D37C9E8AAA80}"/>
              </a:ext>
            </a:extLst>
          </p:cNvPr>
          <p:cNvCxnSpPr>
            <a:stCxn id="7" idx="3"/>
            <a:endCxn id="9" idx="0"/>
          </p:cNvCxnSpPr>
          <p:nvPr/>
        </p:nvCxnSpPr>
        <p:spPr>
          <a:xfrm>
            <a:off x="7718614" y="1636776"/>
            <a:ext cx="889494" cy="834653"/>
          </a:xfrm>
          <a:prstGeom prst="curvedConnector2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7667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FB1952-33F7-C10E-E8E8-3F8C81154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A009F5E-52F7-3656-D1A4-D36CAD318D0B}"/>
              </a:ext>
            </a:extLst>
          </p:cNvPr>
          <p:cNvSpPr/>
          <p:nvPr/>
        </p:nvSpPr>
        <p:spPr>
          <a:xfrm>
            <a:off x="5790380" y="134272"/>
            <a:ext cx="6147175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Visualization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ADBBC3-0991-CE7D-411A-DFF1C88849B3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151F6D-8A92-D481-4F02-A3A8BBEAC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62664" y="1503249"/>
            <a:ext cx="5674891" cy="48799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B89DB1-F7B3-A4DE-0F4F-76F62130CC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9792" y="3226305"/>
            <a:ext cx="5916208" cy="1161056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03F993-8DFB-9016-2A38-866CA68353CF}"/>
              </a:ext>
            </a:extLst>
          </p:cNvPr>
          <p:cNvSpPr txBox="1"/>
          <p:nvPr/>
        </p:nvSpPr>
        <p:spPr>
          <a:xfrm>
            <a:off x="595679" y="988325"/>
            <a:ext cx="6185388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Plot the - Confusion Matrix</a:t>
            </a:r>
            <a:endParaRPr lang="en-IN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080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E53616-3D60-2AE8-B7CF-6C6613B4AD3C}"/>
              </a:ext>
            </a:extLst>
          </p:cNvPr>
          <p:cNvSpPr/>
          <p:nvPr/>
        </p:nvSpPr>
        <p:spPr>
          <a:xfrm>
            <a:off x="5790380" y="134272"/>
            <a:ext cx="6147175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UI APP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73C7B-0259-AB48-EA73-B23E919AB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5654" y="552872"/>
            <a:ext cx="5767753" cy="2918098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49B13A-0E89-8EC5-8753-F0C1D74177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53254" y="3570275"/>
            <a:ext cx="7998601" cy="3153453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4E287D-41BF-38D1-A70B-EFE9A7C18B6F}"/>
              </a:ext>
            </a:extLst>
          </p:cNvPr>
          <p:cNvSpPr txBox="1"/>
          <p:nvPr/>
        </p:nvSpPr>
        <p:spPr>
          <a:xfrm>
            <a:off x="6275509" y="3234263"/>
            <a:ext cx="6185388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. . . </a:t>
            </a:r>
            <a:endParaRPr lang="en-IN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4DB908-B330-16B0-5682-91890ABC5348}"/>
              </a:ext>
            </a:extLst>
          </p:cNvPr>
          <p:cNvSpPr txBox="1"/>
          <p:nvPr/>
        </p:nvSpPr>
        <p:spPr>
          <a:xfrm>
            <a:off x="3182815" y="6487020"/>
            <a:ext cx="6185388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. . . </a:t>
            </a:r>
            <a:endParaRPr lang="en-IN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470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7EF8FF-1B9A-6691-5B62-156A3FE53465}"/>
              </a:ext>
            </a:extLst>
          </p:cNvPr>
          <p:cNvSpPr txBox="1"/>
          <p:nvPr/>
        </p:nvSpPr>
        <p:spPr>
          <a:xfrm>
            <a:off x="9609447" y="-87920"/>
            <a:ext cx="2769577" cy="737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600"/>
              </a:lnSpc>
              <a:buNone/>
            </a:pPr>
            <a:r>
              <a:rPr lang="en-US" sz="3600" b="1" dirty="0">
                <a:solidFill>
                  <a:srgbClr val="FFC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Prediction </a:t>
            </a:r>
            <a:endParaRPr lang="en-US" sz="3600" dirty="0">
              <a:solidFill>
                <a:srgbClr val="FFC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B9B495-0FAE-2469-8601-D79B914BDF96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14E04D-DFA0-E315-A2C6-DCD328C78B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0484" y="625318"/>
            <a:ext cx="11333285" cy="6088346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9355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D88903-C771-47D2-4237-EF0889ED2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3B2A9B-08D4-5651-0E4C-01B5AE4E5C11}"/>
              </a:ext>
            </a:extLst>
          </p:cNvPr>
          <p:cNvSpPr txBox="1"/>
          <p:nvPr/>
        </p:nvSpPr>
        <p:spPr>
          <a:xfrm>
            <a:off x="9609447" y="-87920"/>
            <a:ext cx="2769577" cy="737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600"/>
              </a:lnSpc>
              <a:buNone/>
            </a:pPr>
            <a:r>
              <a:rPr lang="en-US" sz="3600" b="1" dirty="0">
                <a:solidFill>
                  <a:srgbClr val="FFC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Prediction </a:t>
            </a:r>
            <a:endParaRPr lang="en-US" sz="3600" dirty="0">
              <a:solidFill>
                <a:srgbClr val="FFC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E85116-91BE-9F1E-1475-4EA8DD9CFF15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2D6A81-4D8E-223A-FDAF-5461B78FC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0146" y="676094"/>
            <a:ext cx="11611708" cy="5924471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2913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F50202A-E0CA-3601-680F-BB581E90B5A2}"/>
              </a:ext>
            </a:extLst>
          </p:cNvPr>
          <p:cNvSpPr/>
          <p:nvPr/>
        </p:nvSpPr>
        <p:spPr>
          <a:xfrm>
            <a:off x="5632000" y="549451"/>
            <a:ext cx="6147175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GitHub Repo Link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7C8CCA-F61D-54C5-9451-0B20365D7721}"/>
              </a:ext>
            </a:extLst>
          </p:cNvPr>
          <p:cNvSpPr/>
          <p:nvPr/>
        </p:nvSpPr>
        <p:spPr>
          <a:xfrm>
            <a:off x="1701831" y="2967335"/>
            <a:ext cx="48796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GitHub Repo</a:t>
            </a:r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-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2167F6-4E5D-843F-4E13-5412D3538B82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28AD7C-63B1-CC2C-939F-AC8CAB2C1D2B}"/>
              </a:ext>
            </a:extLst>
          </p:cNvPr>
          <p:cNvSpPr txBox="1"/>
          <p:nvPr/>
        </p:nvSpPr>
        <p:spPr>
          <a:xfrm>
            <a:off x="6418524" y="3332258"/>
            <a:ext cx="53606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Forest-Cover-Prediction-ml-app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010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355F29-93D9-32FE-1480-48B85AC6189F}"/>
              </a:ext>
            </a:extLst>
          </p:cNvPr>
          <p:cNvSpPr/>
          <p:nvPr/>
        </p:nvSpPr>
        <p:spPr>
          <a:xfrm>
            <a:off x="6446502" y="180174"/>
            <a:ext cx="5482142" cy="96032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Introduction To </a:t>
            </a: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</a:rPr>
              <a:t>Project – </a:t>
            </a:r>
          </a:p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</a:rPr>
              <a:t>Animal Classification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B28BD8-9C76-D038-D944-672662B9687B}"/>
              </a:ext>
            </a:extLst>
          </p:cNvPr>
          <p:cNvSpPr/>
          <p:nvPr/>
        </p:nvSpPr>
        <p:spPr>
          <a:xfrm>
            <a:off x="4572000" y="2294792"/>
            <a:ext cx="7280031" cy="203132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buNone/>
            </a:pPr>
            <a:r>
              <a:rPr lang="en-US" dirty="0">
                <a:latin typeface="Century Schoolbook" panose="02040604050505020304" pitchFamily="18" charset="0"/>
              </a:rPr>
              <a:t>The Forest Cover Type Prediction project uses geographical and cartographic features to predict the type of forest cover.</a:t>
            </a:r>
          </a:p>
          <a:p>
            <a:pPr>
              <a:buNone/>
            </a:pPr>
            <a:endParaRPr lang="en-US" dirty="0">
              <a:latin typeface="Century Schoolbook" panose="02040604050505020304" pitchFamily="18" charset="0"/>
            </a:endParaRPr>
          </a:p>
          <a:p>
            <a:pPr>
              <a:buNone/>
            </a:pPr>
            <a:r>
              <a:rPr lang="en-US" dirty="0">
                <a:latin typeface="Century Schoolbook" panose="02040604050505020304" pitchFamily="18" charset="0"/>
              </a:rPr>
              <a:t>It is based on the Roosevelt National Forest in northern Colorado.</a:t>
            </a:r>
          </a:p>
          <a:p>
            <a:pPr>
              <a:buNone/>
            </a:pPr>
            <a:endParaRPr lang="en-US" dirty="0">
              <a:latin typeface="Century Schoolbook" panose="02040604050505020304" pitchFamily="18" charset="0"/>
            </a:endParaRPr>
          </a:p>
          <a:p>
            <a:pPr>
              <a:buNone/>
            </a:pPr>
            <a:r>
              <a:rPr lang="en-US" dirty="0">
                <a:latin typeface="Century Schoolbook" panose="02040604050505020304" pitchFamily="18" charset="0"/>
              </a:rPr>
              <a:t>Helps in ecological planning, forest management, and environmental monitoring.</a:t>
            </a:r>
          </a:p>
        </p:txBody>
      </p:sp>
      <p:pic>
        <p:nvPicPr>
          <p:cNvPr id="6" name="Picture Placeholder 2">
            <a:extLst>
              <a:ext uri="{FF2B5EF4-FFF2-40B4-BE49-F238E27FC236}">
                <a16:creationId xmlns:a16="http://schemas.microsoft.com/office/drawing/2014/main" id="{47E419E1-4E9E-4753-533C-B9F9CCA6DE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21375941">
            <a:off x="566818" y="1757257"/>
            <a:ext cx="3046578" cy="348755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74BA47E-2076-38A0-6A6D-1E49998DF68F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35FBD1-C436-46B2-75DB-494CD7EE7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437970">
            <a:off x="538708" y="1732939"/>
            <a:ext cx="3105979" cy="35637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38003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F5D280-4FF3-FB2B-698C-4A334B9A3B93}"/>
              </a:ext>
            </a:extLst>
          </p:cNvPr>
          <p:cNvSpPr txBox="1"/>
          <p:nvPr/>
        </p:nvSpPr>
        <p:spPr>
          <a:xfrm>
            <a:off x="1600200" y="2611315"/>
            <a:ext cx="9231923" cy="129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Clr>
                <a:srgbClr val="D2D701"/>
              </a:buClr>
              <a:buFont typeface="Calisto MT" panose="02040603050505030304" pitchFamily="18" charset="0"/>
              <a:buChar char="-"/>
            </a:pP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Successfully built a web app that predicts forest cover type using machine learning.</a:t>
            </a:r>
          </a:p>
          <a:p>
            <a:pPr marL="285750" indent="-285750" algn="ctr">
              <a:lnSpc>
                <a:spcPct val="150000"/>
              </a:lnSpc>
              <a:buClr>
                <a:srgbClr val="D2D701"/>
              </a:buClr>
              <a:buFont typeface="Calisto MT" panose="02040603050505030304" pitchFamily="18" charset="0"/>
              <a:buChar char="-"/>
            </a:pP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Useful for forest conservation, geographical analysis, and environmental modeling.</a:t>
            </a:r>
          </a:p>
          <a:p>
            <a:pPr marL="285750" indent="-285750" algn="ctr">
              <a:lnSpc>
                <a:spcPct val="150000"/>
              </a:lnSpc>
              <a:buClr>
                <a:srgbClr val="D2D701"/>
              </a:buClr>
              <a:buFont typeface="Calisto MT" panose="02040603050505030304" pitchFamily="18" charset="0"/>
              <a:buChar char="-"/>
            </a:pP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Scalable for further applications like wildfire risk prediction or ecological zoning.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4608EA-5E8F-F91A-0C25-B5739D27CDBF}"/>
              </a:ext>
            </a:extLst>
          </p:cNvPr>
          <p:cNvSpPr/>
          <p:nvPr/>
        </p:nvSpPr>
        <p:spPr>
          <a:xfrm>
            <a:off x="5632000" y="549451"/>
            <a:ext cx="6147175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Conclusion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F5D526-A476-972F-FE5D-6F844C5923B0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</p:spTree>
    <p:extLst>
      <p:ext uri="{BB962C8B-B14F-4D97-AF65-F5344CB8AC3E}">
        <p14:creationId xmlns:p14="http://schemas.microsoft.com/office/powerpoint/2010/main" val="504784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3EE2D3-67A4-7DB2-4737-49D61E2EFC2B}"/>
              </a:ext>
            </a:extLst>
          </p:cNvPr>
          <p:cNvSpPr/>
          <p:nvPr/>
        </p:nvSpPr>
        <p:spPr>
          <a:xfrm>
            <a:off x="10015527" y="241720"/>
            <a:ext cx="1306448" cy="51148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</a:rPr>
              <a:t>GOAL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9DD0B9-297D-1A93-AB71-B6C09E64C2E3}"/>
              </a:ext>
            </a:extLst>
          </p:cNvPr>
          <p:cNvSpPr txBox="1"/>
          <p:nvPr/>
        </p:nvSpPr>
        <p:spPr>
          <a:xfrm>
            <a:off x="606668" y="2215469"/>
            <a:ext cx="701423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solidFill>
                  <a:srgbClr val="D2D70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Schoolbook" panose="02040604050505020304" pitchFamily="18" charset="0"/>
              </a:rPr>
              <a:t>Predicting Vegetation Types Based on Cartographic Features.</a:t>
            </a:r>
          </a:p>
          <a:p>
            <a:pPr>
              <a:buNone/>
            </a:pPr>
            <a:endParaRPr lang="en-US" dirty="0">
              <a:latin typeface="Century Schoolbook" panose="020406040505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Build a machine learning model to predict one of the </a:t>
            </a:r>
            <a:r>
              <a:rPr lang="en-US" b="1" dirty="0"/>
              <a:t>7 forest cover types</a:t>
            </a:r>
            <a:r>
              <a:rPr lang="en-US" dirty="0"/>
              <a:t> based on input features like elevation, slope, soil type, etc.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Deploy a user-friendly </a:t>
            </a:r>
            <a:r>
              <a:rPr lang="en-US" b="1" dirty="0" err="1"/>
              <a:t>Gradio</a:t>
            </a:r>
            <a:r>
              <a:rPr lang="en-US" b="1" dirty="0"/>
              <a:t>-based web application</a:t>
            </a:r>
            <a:r>
              <a:rPr lang="en-US" dirty="0"/>
              <a:t> where users can input data and get real-time predictions.</a:t>
            </a:r>
          </a:p>
          <a:p>
            <a:pPr>
              <a:buNone/>
            </a:pPr>
            <a:endParaRPr lang="en-US" dirty="0">
              <a:latin typeface="Century Schoolbook" panose="02040604050505020304" pitchFamily="18" charset="0"/>
            </a:endParaRPr>
          </a:p>
        </p:txBody>
      </p:sp>
      <p:pic>
        <p:nvPicPr>
          <p:cNvPr id="5" name="Picture Placeholder 2">
            <a:extLst>
              <a:ext uri="{FF2B5EF4-FFF2-40B4-BE49-F238E27FC236}">
                <a16:creationId xmlns:a16="http://schemas.microsoft.com/office/drawing/2014/main" id="{3253086B-C7B7-B1FB-C411-CF9C1B21A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rot="21375941">
            <a:off x="8428416" y="1985861"/>
            <a:ext cx="3046578" cy="3487558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00A24A6-752B-B12A-41A6-6764A6F7D81A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EDD6AF-601C-B9AE-5EC4-DA6AB96D6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1375508">
            <a:off x="8389112" y="1939545"/>
            <a:ext cx="3187455" cy="35761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44749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E7EFDD9-2D8E-A3C6-1075-2291824EC65E}"/>
              </a:ext>
            </a:extLst>
          </p:cNvPr>
          <p:cNvSpPr/>
          <p:nvPr/>
        </p:nvSpPr>
        <p:spPr>
          <a:xfrm>
            <a:off x="7693269" y="153797"/>
            <a:ext cx="4068322" cy="9603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Dataset Overview for Classification</a:t>
            </a:r>
            <a:endParaRPr lang="en-US" sz="2800" b="1" dirty="0">
              <a:solidFill>
                <a:srgbClr val="FFC000"/>
              </a:solidFill>
              <a:latin typeface="Copperplate Gothic Light" panose="020E05070202060204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9C354C-642E-036D-2569-3D357EDE87F3}"/>
              </a:ext>
            </a:extLst>
          </p:cNvPr>
          <p:cNvSpPr txBox="1"/>
          <p:nvPr/>
        </p:nvSpPr>
        <p:spPr>
          <a:xfrm>
            <a:off x="2303172" y="1474618"/>
            <a:ext cx="70518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Dataset: </a:t>
            </a:r>
          </a:p>
          <a:p>
            <a:pPr>
              <a:buNone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Forest Cover Type Dataset – Given By Unified Mentor Pvt. Lim</a:t>
            </a:r>
          </a:p>
          <a:p>
            <a:pPr>
              <a:buNone/>
            </a:pP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  <a:effectLst/>
              <a:latin typeface="Century Schoolbook" panose="02040604050505020304" pitchFamily="18" charset="0"/>
            </a:endParaRPr>
          </a:p>
          <a:p>
            <a:pPr>
              <a:buNone/>
            </a:pPr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Features:</a:t>
            </a:r>
          </a:p>
          <a:p>
            <a:pPr>
              <a:buNone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Numerical: Elevation, Slope, Aspect, Distances, Hillshades</a:t>
            </a:r>
          </a:p>
          <a:p>
            <a:pPr>
              <a:buNone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Categorical (One-hot): 4 Wilderness Areas, 40 Soil Types</a:t>
            </a:r>
          </a:p>
          <a:p>
            <a:pPr>
              <a:buNone/>
            </a:pP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  <a:latin typeface="Century Schoolbook" panose="02040604050505020304" pitchFamily="18" charset="0"/>
            </a:endParaRPr>
          </a:p>
          <a:p>
            <a:pPr>
              <a:buNone/>
            </a:pPr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Target Classes (7 types):</a:t>
            </a:r>
          </a:p>
          <a:p>
            <a:pPr marL="800100" lvl="1" indent="-342900">
              <a:buClr>
                <a:srgbClr val="D2D701"/>
              </a:buClr>
              <a:buFont typeface="+mj-lt"/>
              <a:buAutoNum type="arabicPeriod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Spruce/Fir</a:t>
            </a:r>
          </a:p>
          <a:p>
            <a:pPr marL="800100" lvl="1" indent="-342900">
              <a:buClr>
                <a:srgbClr val="D2D701"/>
              </a:buClr>
              <a:buFont typeface="+mj-lt"/>
              <a:buAutoNum type="arabicPeriod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Lodgepole Pine</a:t>
            </a:r>
          </a:p>
          <a:p>
            <a:pPr marL="800100" lvl="1" indent="-342900">
              <a:buClr>
                <a:srgbClr val="D2D701"/>
              </a:buClr>
              <a:buFont typeface="+mj-lt"/>
              <a:buAutoNum type="arabicPeriod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Ponderosa Pine</a:t>
            </a:r>
          </a:p>
          <a:p>
            <a:pPr marL="800100" lvl="1" indent="-342900">
              <a:buClr>
                <a:srgbClr val="D2D701"/>
              </a:buClr>
              <a:buFont typeface="+mj-lt"/>
              <a:buAutoNum type="arabicPeriod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Cottonwood/Willow</a:t>
            </a:r>
          </a:p>
          <a:p>
            <a:pPr marL="800100" lvl="1" indent="-342900">
              <a:buClr>
                <a:srgbClr val="D2D701"/>
              </a:buClr>
              <a:buFont typeface="+mj-lt"/>
              <a:buAutoNum type="arabicPeriod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Aspen</a:t>
            </a:r>
          </a:p>
          <a:p>
            <a:pPr marL="800100" lvl="1" indent="-342900">
              <a:buClr>
                <a:srgbClr val="D2D701"/>
              </a:buClr>
              <a:buFont typeface="+mj-lt"/>
              <a:buAutoNum type="arabicPeriod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Douglas-fir</a:t>
            </a:r>
          </a:p>
          <a:p>
            <a:pPr marL="800100" lvl="1" indent="-342900">
              <a:buClr>
                <a:srgbClr val="D2D701"/>
              </a:buClr>
              <a:buFont typeface="+mj-lt"/>
              <a:buAutoNum type="arabicPeriod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Schoolbook" panose="02040604050505020304" pitchFamily="18" charset="0"/>
              </a:rPr>
              <a:t>Krummholz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  <a:latin typeface="Century Schoolbook" panose="020406040505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5B995E-3CBD-B66A-64D8-640B5C473194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</p:spTree>
    <p:extLst>
      <p:ext uri="{BB962C8B-B14F-4D97-AF65-F5344CB8AC3E}">
        <p14:creationId xmlns:p14="http://schemas.microsoft.com/office/powerpoint/2010/main" val="2976236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2">
            <a:extLst>
              <a:ext uri="{FF2B5EF4-FFF2-40B4-BE49-F238E27FC236}">
                <a16:creationId xmlns:a16="http://schemas.microsoft.com/office/drawing/2014/main" id="{00E5D342-DFAF-444E-869B-D5712A83E5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83890">
            <a:off x="194636" y="349684"/>
            <a:ext cx="4430132" cy="59366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170523-8449-EEBA-22B0-DD33E2951484}"/>
              </a:ext>
            </a:extLst>
          </p:cNvPr>
          <p:cNvSpPr txBox="1"/>
          <p:nvPr/>
        </p:nvSpPr>
        <p:spPr>
          <a:xfrm>
            <a:off x="8950126" y="736586"/>
            <a:ext cx="3047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Technologies &amp; Tools Used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6B7DA-933F-AB91-BA97-0C7E9E49CEB1}"/>
              </a:ext>
            </a:extLst>
          </p:cNvPr>
          <p:cNvSpPr/>
          <p:nvPr/>
        </p:nvSpPr>
        <p:spPr>
          <a:xfrm>
            <a:off x="7693269" y="153797"/>
            <a:ext cx="4068322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Tech Stack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19FEB92-2D60-024E-D177-B4C0EB52ED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308563">
            <a:off x="158986" y="325346"/>
            <a:ext cx="4417678" cy="59554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36657B5-56F4-83C1-7964-C27322F0B129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4CA0E5-B900-B6AA-0783-C84C9FFE7E7C}"/>
              </a:ext>
            </a:extLst>
          </p:cNvPr>
          <p:cNvSpPr txBox="1"/>
          <p:nvPr/>
        </p:nvSpPr>
        <p:spPr>
          <a:xfrm>
            <a:off x="5238018" y="1802312"/>
            <a:ext cx="615021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D2D701"/>
                </a:solidFill>
                <a:latin typeface="Century Schoolbook" panose="02040604050505020304" pitchFamily="18" charset="0"/>
              </a:rPr>
              <a:t>♦️</a:t>
            </a:r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Programming Language: </a:t>
            </a:r>
          </a:p>
          <a:p>
            <a:pPr lvl="1"/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Python</a:t>
            </a:r>
          </a:p>
          <a:p>
            <a:pPr lvl="1"/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  <a:latin typeface="Century Schoolbook" panose="02040604050505020304" pitchFamily="18" charset="0"/>
            </a:endParaRPr>
          </a:p>
          <a:p>
            <a:r>
              <a:rPr lang="en-IN" dirty="0">
                <a:solidFill>
                  <a:srgbClr val="D2D701"/>
                </a:solidFill>
                <a:latin typeface="Century Schoolbook" panose="02040604050505020304" pitchFamily="18" charset="0"/>
              </a:rPr>
              <a:t>♦️ </a:t>
            </a:r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Libraries:</a:t>
            </a:r>
          </a:p>
          <a:p>
            <a:pPr lvl="1"/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Scikit-learn – Random Forest Model</a:t>
            </a:r>
          </a:p>
          <a:p>
            <a:pPr lvl="1"/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Joblib – Model serialization</a:t>
            </a:r>
          </a:p>
          <a:p>
            <a:pPr lvl="1"/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NumPy – Data handling</a:t>
            </a:r>
          </a:p>
          <a:p>
            <a:pPr lvl="1"/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Gradio – Web-based user interface</a:t>
            </a:r>
          </a:p>
          <a:p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  <a:latin typeface="Century Schoolbook" panose="02040604050505020304" pitchFamily="18" charset="0"/>
            </a:endParaRPr>
          </a:p>
          <a:p>
            <a:r>
              <a:rPr lang="en-IN" dirty="0">
                <a:solidFill>
                  <a:srgbClr val="D2D701"/>
                </a:solidFill>
                <a:latin typeface="Century Schoolbook" panose="02040604050505020304" pitchFamily="18" charset="0"/>
              </a:rPr>
              <a:t>♦️ </a:t>
            </a:r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Tools: </a:t>
            </a:r>
          </a:p>
          <a:p>
            <a:pPr lvl="1"/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Jupyter Notebook (for training and analysis)</a:t>
            </a:r>
          </a:p>
          <a:p>
            <a:pPr lvl="1"/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VS Code - Virtual Python environment</a:t>
            </a:r>
          </a:p>
          <a:p>
            <a:pPr lvl="1"/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Gradio Blocks for deployment</a:t>
            </a:r>
          </a:p>
        </p:txBody>
      </p:sp>
    </p:spTree>
    <p:extLst>
      <p:ext uri="{BB962C8B-B14F-4D97-AF65-F5344CB8AC3E}">
        <p14:creationId xmlns:p14="http://schemas.microsoft.com/office/powerpoint/2010/main" val="376015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1A836E-FAAE-3D1A-5E85-BBF81B650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514"/>
          <a:stretch/>
        </p:blipFill>
        <p:spPr>
          <a:xfrm>
            <a:off x="619857" y="1236169"/>
            <a:ext cx="10952285" cy="43856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73151EE-BC44-B762-0C11-742A049B7D44}"/>
              </a:ext>
            </a:extLst>
          </p:cNvPr>
          <p:cNvSpPr/>
          <p:nvPr/>
        </p:nvSpPr>
        <p:spPr>
          <a:xfrm>
            <a:off x="7693269" y="241720"/>
            <a:ext cx="4068322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Work Flowchart</a:t>
            </a:r>
            <a:endParaRPr lang="en-US" sz="2800" b="1" dirty="0">
              <a:solidFill>
                <a:srgbClr val="FFC000"/>
              </a:solidFill>
              <a:latin typeface="Copperplate Gothic Light" panose="020E0507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895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0C1A0D2-3BC2-4CE3-921F-A66C96720821}"/>
              </a:ext>
            </a:extLst>
          </p:cNvPr>
          <p:cNvSpPr/>
          <p:nvPr/>
        </p:nvSpPr>
        <p:spPr>
          <a:xfrm>
            <a:off x="7693269" y="153797"/>
            <a:ext cx="4068322" cy="9603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Import Required Libraries</a:t>
            </a: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3A8418D1-A4E5-D8EF-E132-0A7867C7B3B5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7189986" y="20139"/>
            <a:ext cx="1443459" cy="3631430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8BA5E88-0995-4734-7B1C-235E1DA8A1E9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0A4A62-55EA-FF18-25FB-EBEF2B537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04415" y="2362051"/>
            <a:ext cx="8383170" cy="2133898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488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46FF8F-D25E-6D6D-DE8A-D3C60C35BF91}"/>
              </a:ext>
            </a:extLst>
          </p:cNvPr>
          <p:cNvSpPr/>
          <p:nvPr/>
        </p:nvSpPr>
        <p:spPr>
          <a:xfrm>
            <a:off x="6096000" y="153797"/>
            <a:ext cx="5665591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Load The Dataset</a:t>
            </a: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4DF4F952-5479-9341-85B5-DE36D5225DF1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4931658" y="1773642"/>
            <a:ext cx="1242042" cy="1094663"/>
          </a:xfrm>
          <a:prstGeom prst="curvedConnector2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46212F6-7A66-01E3-232F-F0D80145D80B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50A153-81F2-A8FB-DFA4-B146482C82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5389" y="1087748"/>
            <a:ext cx="3896269" cy="1371791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EAD420-BEB7-AF19-4AB1-003AF91A31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4282" y="2868305"/>
            <a:ext cx="10838836" cy="1736647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B0BD893-E535-1F37-1A24-D55B14A358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1070"/>
          <a:stretch/>
        </p:blipFill>
        <p:spPr>
          <a:xfrm>
            <a:off x="1450731" y="4967556"/>
            <a:ext cx="10142387" cy="1736647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24BD9B74-E090-71B2-9C20-F616058F4FBB}"/>
              </a:ext>
            </a:extLst>
          </p:cNvPr>
          <p:cNvCxnSpPr>
            <a:stCxn id="8" idx="1"/>
            <a:endCxn id="15" idx="1"/>
          </p:cNvCxnSpPr>
          <p:nvPr/>
        </p:nvCxnSpPr>
        <p:spPr>
          <a:xfrm rot="10800000" flipH="1" flipV="1">
            <a:off x="754281" y="3736628"/>
            <a:ext cx="696449" cy="2099251"/>
          </a:xfrm>
          <a:prstGeom prst="curvedConnector3">
            <a:avLst>
              <a:gd name="adj1" fmla="val -32824"/>
            </a:avLst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053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7BE9A-E500-0542-F888-7723B6B36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31E705-EFEA-DAB6-7D08-9EB105734FCD}"/>
              </a:ext>
            </a:extLst>
          </p:cNvPr>
          <p:cNvSpPr/>
          <p:nvPr/>
        </p:nvSpPr>
        <p:spPr>
          <a:xfrm>
            <a:off x="7693269" y="153797"/>
            <a:ext cx="4068322" cy="5114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>
              <a:lnSpc>
                <a:spcPts val="3500"/>
              </a:lnSpc>
            </a:pPr>
            <a:r>
              <a:rPr lang="en-US" sz="2800" b="1" dirty="0">
                <a:solidFill>
                  <a:srgbClr val="FFC000"/>
                </a:solidFill>
                <a:latin typeface="Copperplate Gothic Light" panose="020E0507020206020404" pitchFamily="34" charset="0"/>
                <a:ea typeface="Barlow Bold" pitchFamily="34" charset="-122"/>
                <a:cs typeface="Barlow Bold" pitchFamily="34" charset="-120"/>
              </a:rPr>
              <a:t>Visualization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CA065B-B860-75A4-A718-3B235E0EFD10}"/>
              </a:ext>
            </a:extLst>
          </p:cNvPr>
          <p:cNvSpPr/>
          <p:nvPr/>
        </p:nvSpPr>
        <p:spPr>
          <a:xfrm>
            <a:off x="10994236" y="6611779"/>
            <a:ext cx="1197764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50" dirty="0">
                <a:ln w="0"/>
                <a:solidFill>
                  <a:schemeClr val="tx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radley Hand ITC" panose="03070402050302030203" pitchFamily="66" charset="0"/>
              </a:rPr>
              <a:t>Aritra Mukherjee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C7643D-BA1C-AD95-5595-1190B1F0F609}"/>
              </a:ext>
            </a:extLst>
          </p:cNvPr>
          <p:cNvSpPr txBox="1"/>
          <p:nvPr/>
        </p:nvSpPr>
        <p:spPr>
          <a:xfrm>
            <a:off x="1105634" y="761399"/>
            <a:ext cx="6097464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425"/>
              </a:lnSpc>
              <a:buFont typeface="Courier New" panose="02070309020205020404" pitchFamily="49" charset="0"/>
              <a:buChar char="o"/>
            </a:pP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Distribution of Forest Cover Types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3D3DF9-8502-03A8-6336-E48C06FC6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59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96451" y="2268415"/>
            <a:ext cx="7347153" cy="4383034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BF19AEF-5F72-9052-362E-F3DD251696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616" y="1166593"/>
            <a:ext cx="4220536" cy="2203643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E22CC80C-957A-6574-CF4C-28417F45ADAD}"/>
              </a:ext>
            </a:extLst>
          </p:cNvPr>
          <p:cNvCxnSpPr>
            <a:stCxn id="12" idx="2"/>
            <a:endCxn id="10" idx="1"/>
          </p:cNvCxnSpPr>
          <p:nvPr/>
        </p:nvCxnSpPr>
        <p:spPr>
          <a:xfrm rot="16200000" flipH="1">
            <a:off x="2839319" y="2802800"/>
            <a:ext cx="1089696" cy="2224567"/>
          </a:xfrm>
          <a:prstGeom prst="curvedConnector2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8910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256</TotalTime>
  <Words>391</Words>
  <Application>Microsoft Office PowerPoint</Application>
  <PresentationFormat>Widescreen</PresentationFormat>
  <Paragraphs>96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Arial</vt:lpstr>
      <vt:lpstr>Barlow Bold</vt:lpstr>
      <vt:lpstr>Bookman Old Style</vt:lpstr>
      <vt:lpstr>Bradley Hand ITC</vt:lpstr>
      <vt:lpstr>Calibri</vt:lpstr>
      <vt:lpstr>Calisto MT</vt:lpstr>
      <vt:lpstr>Century Schoolbook</vt:lpstr>
      <vt:lpstr>Consolas</vt:lpstr>
      <vt:lpstr>Copperplate Gothic Light</vt:lpstr>
      <vt:lpstr>Courier New</vt:lpstr>
      <vt:lpstr>Wingdings 2</vt:lpstr>
      <vt:lpstr>Slate</vt:lpstr>
      <vt:lpstr>Forest Cover Type Prediction Using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ARITRA MUKHERJEE</dc:creator>
  <cp:lastModifiedBy>ARITRA MUKHERJEE</cp:lastModifiedBy>
  <cp:revision>86</cp:revision>
  <dcterms:created xsi:type="dcterms:W3CDTF">2025-05-02T08:42:42Z</dcterms:created>
  <dcterms:modified xsi:type="dcterms:W3CDTF">2025-05-08T12:21:52Z</dcterms:modified>
</cp:coreProperties>
</file>

<file path=docProps/thumbnail.jpeg>
</file>